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fd4415562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fd441556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33de38e805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3de38e805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33de38e80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3de38e80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33de38e80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33de38e80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3de38e80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3de38e80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33de38e80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3de38e80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33de38e80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3de38e80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33ee50c54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3ee50c54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33ee50c54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3ee50c54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5f15a9e3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5f15a9e3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f15a9e31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f15a9e31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fd441556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fd441556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fd441556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fd441556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fd441556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fd441556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fd441556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fd441556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33de38e80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33de38e80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33de38e80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3de38e80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nam12.safelinks.protection.outlook.com/?url=http%3A%2F%2Fbit.ly%2Fmcr-reliability&amp;data=02%7C01%7C%7Cfd268e0ab25f4ba626ff08d7297a5d88%7C84df9e7fe9f640afb435aaaaaaaaaaaa%7C1%7C0%7C637023477831514186&amp;sdata=monfbSqI78sVaffV%2BsXXk5%2FTKMEWRfmrTeGn1RmvTO0%3D&amp;reserved=0"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rgbClr val="FFFFFF"/>
                </a:highlight>
              </a:rPr>
              <a:t>Dealing With Variability</a:t>
            </a:r>
            <a:endParaRPr>
              <a:highlight>
                <a:srgbClr val="FFFFFF"/>
              </a:highlight>
            </a:endParaRPr>
          </a:p>
        </p:txBody>
      </p:sp>
      <p:sp>
        <p:nvSpPr>
          <p:cNvPr id="55" name="Google Shape;55;p13"/>
          <p:cNvSpPr txBox="1"/>
          <p:nvPr>
            <p:ph idx="1" type="subTitle"/>
          </p:nvPr>
        </p:nvSpPr>
        <p:spPr>
          <a:xfrm>
            <a:off x="311700" y="26225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highlight>
                  <a:srgbClr val="FFFFFF"/>
                </a:highlight>
              </a:rPr>
              <a:t>FLL City Shaper NC Kickoff</a:t>
            </a:r>
            <a:endParaRPr>
              <a:highlight>
                <a:srgbClr val="FFFFFF"/>
              </a:high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Use</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Sensor use can help you massively with variability. Gyro sensors can detect your angle, making it so mat wrinkles don’t mess up geometric based turns. Color Sensors can align you on the mat (given that you deal with their light sensitivity). Ultrasonic sensors can put you a set distance from the wall. Make sure that you are using your sensors to their maximum capacity, removing variability in your run.</a:t>
            </a:r>
            <a:endParaRPr/>
          </a:p>
        </p:txBody>
      </p:sp>
      <p:pic>
        <p:nvPicPr>
          <p:cNvPr id="118" name="Google Shape;118;p22"/>
          <p:cNvPicPr preferRelativeResize="0"/>
          <p:nvPr/>
        </p:nvPicPr>
        <p:blipFill>
          <a:blip r:embed="rId3">
            <a:alphaModFix/>
          </a:blip>
          <a:stretch>
            <a:fillRect/>
          </a:stretch>
        </p:blipFill>
        <p:spPr>
          <a:xfrm>
            <a:off x="241388" y="3093125"/>
            <a:ext cx="2543175" cy="1790700"/>
          </a:xfrm>
          <a:prstGeom prst="rect">
            <a:avLst/>
          </a:prstGeom>
          <a:noFill/>
          <a:ln>
            <a:noFill/>
          </a:ln>
        </p:spPr>
      </p:pic>
      <p:pic>
        <p:nvPicPr>
          <p:cNvPr id="119" name="Google Shape;119;p22"/>
          <p:cNvPicPr preferRelativeResize="0"/>
          <p:nvPr/>
        </p:nvPicPr>
        <p:blipFill>
          <a:blip r:embed="rId4">
            <a:alphaModFix/>
          </a:blip>
          <a:stretch>
            <a:fillRect/>
          </a:stretch>
        </p:blipFill>
        <p:spPr>
          <a:xfrm>
            <a:off x="3338500" y="3035975"/>
            <a:ext cx="2466975" cy="1847850"/>
          </a:xfrm>
          <a:prstGeom prst="rect">
            <a:avLst/>
          </a:prstGeom>
          <a:noFill/>
          <a:ln>
            <a:noFill/>
          </a:ln>
        </p:spPr>
      </p:pic>
      <p:pic>
        <p:nvPicPr>
          <p:cNvPr id="120" name="Google Shape;120;p22"/>
          <p:cNvPicPr preferRelativeResize="0"/>
          <p:nvPr/>
        </p:nvPicPr>
        <p:blipFill>
          <a:blip r:embed="rId5">
            <a:alphaModFix/>
          </a:blip>
          <a:stretch>
            <a:fillRect/>
          </a:stretch>
        </p:blipFill>
        <p:spPr>
          <a:xfrm>
            <a:off x="6359388" y="2990350"/>
            <a:ext cx="2466975" cy="1847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Sensor Calibration</a:t>
            </a:r>
            <a:endParaRPr/>
          </a:p>
        </p:txBody>
      </p:sp>
      <p:sp>
        <p:nvSpPr>
          <p:cNvPr id="126" name="Google Shape;126;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This can help Calibrate your Color sensors to the environmental light around you. Shields in addition to this are preferred, but this should also work fine on it’s own. This short program just makes use of the Color </a:t>
            </a:r>
            <a:r>
              <a:rPr lang="en"/>
              <a:t>Sensor</a:t>
            </a:r>
            <a:r>
              <a:rPr lang="en"/>
              <a:t> calibration feature, setting white to maximum and black to minimum. </a:t>
            </a:r>
            <a:endParaRPr/>
          </a:p>
        </p:txBody>
      </p:sp>
      <p:pic>
        <p:nvPicPr>
          <p:cNvPr id="127" name="Google Shape;127;p23"/>
          <p:cNvPicPr preferRelativeResize="0"/>
          <p:nvPr/>
        </p:nvPicPr>
        <p:blipFill>
          <a:blip r:embed="rId3">
            <a:alphaModFix/>
          </a:blip>
          <a:stretch>
            <a:fillRect/>
          </a:stretch>
        </p:blipFill>
        <p:spPr>
          <a:xfrm>
            <a:off x="0" y="3157080"/>
            <a:ext cx="9144000" cy="283464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Sensor Use</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There are two primary ways the Color Sensor is used in a match. The first is to follow a line, the second is to stop/align yourself on a line. I won’t detail these here, but Ev3 Lessons has great resources for these.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Ultrasonic Use</a:t>
            </a:r>
            <a:endParaRPr/>
          </a:p>
        </p:txBody>
      </p:sp>
      <p:sp>
        <p:nvSpPr>
          <p:cNvPr id="139" name="Google Shape;139;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Ultrasonic is one of the three most useful sensors. It also has a major advantage over the other two, and that is that it rarely needs calibration. Our team didn’t have a calibration block for it and it functioned perfectly. You can use the Ultrasonic to follow a wall (This program is incredibly complicated and involves trigonometry, so I won’t show it here), or simply to back up until you are __ distance from the wall.</a:t>
            </a:r>
            <a:endParaRPr/>
          </a:p>
        </p:txBody>
      </p:sp>
      <p:pic>
        <p:nvPicPr>
          <p:cNvPr id="140" name="Google Shape;140;p25"/>
          <p:cNvPicPr preferRelativeResize="0"/>
          <p:nvPr/>
        </p:nvPicPr>
        <p:blipFill>
          <a:blip r:embed="rId3">
            <a:alphaModFix/>
          </a:blip>
          <a:stretch>
            <a:fillRect/>
          </a:stretch>
        </p:blipFill>
        <p:spPr>
          <a:xfrm>
            <a:off x="4811025" y="3134800"/>
            <a:ext cx="4021276" cy="177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Gyro Calibration</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In recent years, Gyros appear to becoming more and more reliable, but we still have to calibrate them to make sure we don’t get drift. You can calibrate it with the program below, but you should not need to calibrate it if you leave your robot perfectly still as you power it on, and don’t leave it on for hours at a time.</a:t>
            </a:r>
            <a:endParaRPr/>
          </a:p>
        </p:txBody>
      </p:sp>
      <p:pic>
        <p:nvPicPr>
          <p:cNvPr id="147" name="Google Shape;147;p26"/>
          <p:cNvPicPr preferRelativeResize="0"/>
          <p:nvPr/>
        </p:nvPicPr>
        <p:blipFill>
          <a:blip r:embed="rId3">
            <a:alphaModFix/>
          </a:blip>
          <a:stretch>
            <a:fillRect/>
          </a:stretch>
        </p:blipFill>
        <p:spPr>
          <a:xfrm>
            <a:off x="4571994" y="2571743"/>
            <a:ext cx="4005275" cy="228600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sp>
        <p:nvSpPr>
          <p:cNvPr id="152" name="Google Shape;152;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Gyro Failsafe</a:t>
            </a:r>
            <a:endParaRPr/>
          </a:p>
        </p:txBody>
      </p:sp>
      <p:sp>
        <p:nvSpPr>
          <p:cNvPr id="153" name="Google Shape;153;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Our team, 23236, used a Gyro Failsafe to ensure that our Gyros never failed. We used two Gyro Sensors, and had a program that detected if either was drifting. If both were fine, we’d average them. If one was drifting, we’d use the other. If both were drifting, we’d reset them and wait 3 seconds (with the program shown in the previous slide).</a:t>
            </a:r>
            <a:endParaRPr/>
          </a:p>
        </p:txBody>
      </p:sp>
      <p:pic>
        <p:nvPicPr>
          <p:cNvPr id="154" name="Google Shape;154;p27"/>
          <p:cNvPicPr preferRelativeResize="0"/>
          <p:nvPr/>
        </p:nvPicPr>
        <p:blipFill>
          <a:blip r:embed="rId3">
            <a:alphaModFix/>
          </a:blip>
          <a:stretch>
            <a:fillRect/>
          </a:stretch>
        </p:blipFill>
        <p:spPr>
          <a:xfrm>
            <a:off x="-1" y="3742603"/>
            <a:ext cx="5216901" cy="1331900"/>
          </a:xfrm>
          <a:prstGeom prst="rect">
            <a:avLst/>
          </a:prstGeom>
          <a:noFill/>
          <a:ln>
            <a:noFill/>
          </a:ln>
        </p:spPr>
      </p:pic>
      <p:pic>
        <p:nvPicPr>
          <p:cNvPr id="155" name="Google Shape;155;p27"/>
          <p:cNvPicPr preferRelativeResize="0"/>
          <p:nvPr/>
        </p:nvPicPr>
        <p:blipFill>
          <a:blip r:embed="rId4">
            <a:alphaModFix/>
          </a:blip>
          <a:stretch>
            <a:fillRect/>
          </a:stretch>
        </p:blipFill>
        <p:spPr>
          <a:xfrm>
            <a:off x="3759850" y="2571748"/>
            <a:ext cx="4724402" cy="120194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Gyro Moving and Turning</a:t>
            </a:r>
            <a:endParaRPr/>
          </a:p>
        </p:txBody>
      </p:sp>
      <p:sp>
        <p:nvSpPr>
          <p:cNvPr id="161" name="Google Shape;161;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You can use your gyro for moving and turning, eliminating variability in angles due to wrinkles. You can have your robot turn until it has reached the angle desired, not having to rely on rotation count. </a:t>
            </a:r>
            <a:endParaRPr/>
          </a:p>
        </p:txBody>
      </p:sp>
      <p:pic>
        <p:nvPicPr>
          <p:cNvPr id="162" name="Google Shape;162;p28"/>
          <p:cNvPicPr preferRelativeResize="0"/>
          <p:nvPr/>
        </p:nvPicPr>
        <p:blipFill>
          <a:blip r:embed="rId3">
            <a:alphaModFix/>
          </a:blip>
          <a:stretch>
            <a:fillRect/>
          </a:stretch>
        </p:blipFill>
        <p:spPr>
          <a:xfrm>
            <a:off x="2916497" y="2874947"/>
            <a:ext cx="5757051" cy="19931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Link to Presentation	</a:t>
            </a:r>
            <a:endParaRPr/>
          </a:p>
        </p:txBody>
      </p:sp>
      <p:sp>
        <p:nvSpPr>
          <p:cNvPr id="168" name="Google Shape;168;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u="sng">
                <a:solidFill>
                  <a:schemeClr val="hlink"/>
                </a:solidFill>
                <a:hlinkClick r:id="rId3"/>
              </a:rPr>
              <a:t>http://bit.ly/mcr-reliability</a:t>
            </a:r>
            <a:endParaRPr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sp>
        <p:nvSpPr>
          <p:cNvPr id="173" name="Google Shape;173;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About Me</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My name is Davy Hallihan. I am a team #23236 (Space Whales) alumni and have been to two invitationals, Mountain State and Legoland. I am currently on FRC team Yeti #3506.</a:t>
            </a:r>
            <a:endParaRPr/>
          </a:p>
        </p:txBody>
      </p:sp>
      <p:pic>
        <p:nvPicPr>
          <p:cNvPr id="62" name="Google Shape;62;p14"/>
          <p:cNvPicPr preferRelativeResize="0"/>
          <p:nvPr/>
        </p:nvPicPr>
        <p:blipFill>
          <a:blip r:embed="rId3">
            <a:alphaModFix/>
          </a:blip>
          <a:stretch>
            <a:fillRect/>
          </a:stretch>
        </p:blipFill>
        <p:spPr>
          <a:xfrm>
            <a:off x="7036625" y="2773200"/>
            <a:ext cx="1795675" cy="1795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Variability</a:t>
            </a:r>
            <a:endParaRPr/>
          </a:p>
        </p:txBody>
      </p:sp>
      <p:sp>
        <p:nvSpPr>
          <p:cNvPr id="68" name="Google Shape;68;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solidFill>
                  <a:schemeClr val="dk1"/>
                </a:solidFill>
              </a:rPr>
              <a:t>Our suppliers and volunteers try hard to make all Fields correct and identical, but you should always expect little defects and differences. Top teams design with these in mind. Examples include Border Wall splinters, lighting changes, and Field Mat wrinkles</a:t>
            </a:r>
            <a:endParaRPr>
              <a:solidFill>
                <a:schemeClr val="dk1"/>
              </a:solidFill>
            </a:endParaRPr>
          </a:p>
          <a:p>
            <a:pPr indent="0" lvl="0" marL="0" rtl="0" algn="l">
              <a:spcBef>
                <a:spcPts val="1600"/>
              </a:spcBef>
              <a:spcAft>
                <a:spcPts val="1600"/>
              </a:spcAft>
              <a:buNone/>
            </a:pPr>
            <a:r>
              <a:rPr lang="en">
                <a:solidFill>
                  <a:schemeClr val="dk1"/>
                </a:solidFill>
              </a:rPr>
              <a:t>Variability will be encountered at competition, and it can often throw off your robot runs. In this presentation I will be giving you methods to help deal with various aspects of variability.</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2" name="Shape 72"/>
        <p:cNvGrpSpPr/>
        <p:nvPr/>
      </p:nvGrpSpPr>
      <p:grpSpPr>
        <a:xfrm>
          <a:off x="0" y="0"/>
          <a:ext cx="0" cy="0"/>
          <a:chOff x="0" y="0"/>
          <a:chExt cx="0" cy="0"/>
        </a:xfrm>
      </p:grpSpPr>
      <p:sp>
        <p:nvSpPr>
          <p:cNvPr id="73" name="Google Shape;73;p16"/>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rgbClr val="FFFFFF"/>
                </a:highlight>
              </a:rPr>
              <a:t>Physical Methods</a:t>
            </a:r>
            <a:endParaRPr>
              <a:highlight>
                <a:srgbClr val="FFFFFF"/>
              </a:high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Color Sensor Shields</a:t>
            </a:r>
            <a:endParaRPr/>
          </a:p>
        </p:txBody>
      </p:sp>
      <p:sp>
        <p:nvSpPr>
          <p:cNvPr id="79" name="Google Shape;7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Color Sensors are very sensitive to light. In various competition settings, you can get different outputs. A physical way to deal with this is to shield your color sensor from outside light. This will prevent outside light interfering. For example, at North Carolina States, the overhead lighting is very bright and can cause readings to be closer to white than they are.</a:t>
            </a:r>
            <a:endParaRPr/>
          </a:p>
        </p:txBody>
      </p:sp>
      <p:pic>
        <p:nvPicPr>
          <p:cNvPr id="80" name="Google Shape;80;p17"/>
          <p:cNvPicPr preferRelativeResize="0"/>
          <p:nvPr/>
        </p:nvPicPr>
        <p:blipFill>
          <a:blip r:embed="rId3">
            <a:alphaModFix/>
          </a:blip>
          <a:stretch>
            <a:fillRect/>
          </a:stretch>
        </p:blipFill>
        <p:spPr>
          <a:xfrm rot="-5400000">
            <a:off x="5784171" y="2048325"/>
            <a:ext cx="2562300" cy="34164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Flat Surfaces	</a:t>
            </a:r>
            <a:endParaRPr/>
          </a:p>
        </p:txBody>
      </p:sp>
      <p:sp>
        <p:nvSpPr>
          <p:cNvPr id="86" name="Google Shape;8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If you make the back of your bot flat, you can back up at various places during your run to realign yourself. This gives you alignment points that can make sure your bot doesn’t get off track. While this may seem not very important, it helps deal with tables that are very slightly different sizes.</a:t>
            </a:r>
            <a:endParaRPr/>
          </a:p>
        </p:txBody>
      </p:sp>
      <p:pic>
        <p:nvPicPr>
          <p:cNvPr id="87" name="Google Shape;87;p18"/>
          <p:cNvPicPr preferRelativeResize="0"/>
          <p:nvPr/>
        </p:nvPicPr>
        <p:blipFill>
          <a:blip r:embed="rId3">
            <a:alphaModFix/>
          </a:blip>
          <a:stretch>
            <a:fillRect/>
          </a:stretch>
        </p:blipFill>
        <p:spPr>
          <a:xfrm>
            <a:off x="6635925" y="2694450"/>
            <a:ext cx="2196374" cy="2196374"/>
          </a:xfrm>
          <a:prstGeom prst="rect">
            <a:avLst/>
          </a:prstGeom>
          <a:noFill/>
          <a:ln>
            <a:noFill/>
          </a:ln>
        </p:spPr>
      </p:pic>
      <p:sp>
        <p:nvSpPr>
          <p:cNvPr id="88" name="Google Shape;88;p18"/>
          <p:cNvSpPr txBox="1"/>
          <p:nvPr/>
        </p:nvSpPr>
        <p:spPr>
          <a:xfrm>
            <a:off x="4315913" y="2847875"/>
            <a:ext cx="7491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Good</a:t>
            </a:r>
            <a:endParaRPr/>
          </a:p>
        </p:txBody>
      </p:sp>
      <p:cxnSp>
        <p:nvCxnSpPr>
          <p:cNvPr id="89" name="Google Shape;89;p18"/>
          <p:cNvCxnSpPr>
            <a:stCxn id="88" idx="3"/>
            <a:endCxn id="87" idx="1"/>
          </p:cNvCxnSpPr>
          <p:nvPr/>
        </p:nvCxnSpPr>
        <p:spPr>
          <a:xfrm>
            <a:off x="5065013" y="3104975"/>
            <a:ext cx="1570800" cy="687600"/>
          </a:xfrm>
          <a:prstGeom prst="straightConnector1">
            <a:avLst/>
          </a:prstGeom>
          <a:noFill/>
          <a:ln cap="flat" cmpd="sng" w="9525">
            <a:solidFill>
              <a:schemeClr val="dk2"/>
            </a:solidFill>
            <a:prstDash val="solid"/>
            <a:round/>
            <a:headEnd len="med" w="med" type="none"/>
            <a:tailEnd len="med" w="med" type="triangle"/>
          </a:ln>
        </p:spPr>
      </p:cxnSp>
      <p:pic>
        <p:nvPicPr>
          <p:cNvPr id="90" name="Google Shape;90;p18"/>
          <p:cNvPicPr preferRelativeResize="0"/>
          <p:nvPr/>
        </p:nvPicPr>
        <p:blipFill>
          <a:blip r:embed="rId4">
            <a:alphaModFix/>
          </a:blip>
          <a:stretch>
            <a:fillRect/>
          </a:stretch>
        </p:blipFill>
        <p:spPr>
          <a:xfrm>
            <a:off x="-112500" y="2968675"/>
            <a:ext cx="2857500" cy="1600200"/>
          </a:xfrm>
          <a:prstGeom prst="rect">
            <a:avLst/>
          </a:prstGeom>
          <a:noFill/>
          <a:ln>
            <a:noFill/>
          </a:ln>
        </p:spPr>
      </p:pic>
      <p:sp>
        <p:nvSpPr>
          <p:cNvPr id="91" name="Google Shape;91;p18"/>
          <p:cNvSpPr txBox="1"/>
          <p:nvPr/>
        </p:nvSpPr>
        <p:spPr>
          <a:xfrm>
            <a:off x="4315913" y="3631925"/>
            <a:ext cx="749100" cy="51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Bad</a:t>
            </a:r>
            <a:endParaRPr/>
          </a:p>
        </p:txBody>
      </p:sp>
      <p:cxnSp>
        <p:nvCxnSpPr>
          <p:cNvPr id="92" name="Google Shape;92;p18"/>
          <p:cNvCxnSpPr>
            <a:stCxn id="91" idx="1"/>
            <a:endCxn id="90" idx="3"/>
          </p:cNvCxnSpPr>
          <p:nvPr/>
        </p:nvCxnSpPr>
        <p:spPr>
          <a:xfrm rot="10800000">
            <a:off x="2745113" y="3768725"/>
            <a:ext cx="1570800" cy="120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Aligning on Mission Models</a:t>
            </a:r>
            <a:endParaRPr/>
          </a:p>
        </p:txBody>
      </p:sp>
      <p:sp>
        <p:nvSpPr>
          <p:cNvPr id="98" name="Google Shape;98;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By using Angles and Flat surfaces innovatively, you can align your robot on the mission model itself! This gives you the least variability on whether you complete a mission.</a:t>
            </a:r>
            <a:endParaRPr/>
          </a:p>
        </p:txBody>
      </p:sp>
      <p:pic>
        <p:nvPicPr>
          <p:cNvPr id="99" name="Google Shape;99;p19"/>
          <p:cNvPicPr preferRelativeResize="0"/>
          <p:nvPr/>
        </p:nvPicPr>
        <p:blipFill>
          <a:blip r:embed="rId3">
            <a:alphaModFix/>
          </a:blip>
          <a:stretch>
            <a:fillRect/>
          </a:stretch>
        </p:blipFill>
        <p:spPr>
          <a:xfrm rot="-5400000">
            <a:off x="6283112" y="2240659"/>
            <a:ext cx="2452200" cy="326957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0"/>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highlight>
                  <a:srgbClr val="FFFFFF"/>
                </a:highlight>
              </a:rPr>
              <a:t>Programming </a:t>
            </a:r>
            <a:r>
              <a:rPr lang="en">
                <a:highlight>
                  <a:srgbClr val="FFFFFF"/>
                </a:highlight>
              </a:rPr>
              <a:t>Methods</a:t>
            </a:r>
            <a:endParaRPr>
              <a:highlight>
                <a:srgbClr val="FFFFFF"/>
              </a:high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Using the Wall</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At the beginning of each launch, your team members may press the bot against the wall differently. This can cause slight variation in how far the bot moves on it’s first movement. To fix this, simply have a “Reset” MyBlock that backs your bot up against the wall. In this MyBlock you can also easily add Variable resets and Sensor resets for your run.</a:t>
            </a:r>
            <a:endParaRPr/>
          </a:p>
        </p:txBody>
      </p:sp>
      <p:pic>
        <p:nvPicPr>
          <p:cNvPr id="111" name="Google Shape;111;p21"/>
          <p:cNvPicPr preferRelativeResize="0"/>
          <p:nvPr/>
        </p:nvPicPr>
        <p:blipFill>
          <a:blip r:embed="rId3">
            <a:alphaModFix/>
          </a:blip>
          <a:stretch>
            <a:fillRect/>
          </a:stretch>
        </p:blipFill>
        <p:spPr>
          <a:xfrm>
            <a:off x="4089725" y="2620875"/>
            <a:ext cx="3924300" cy="1905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